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6" r:id="rId3"/>
    <p:sldId id="258" r:id="rId4"/>
    <p:sldId id="259" r:id="rId5"/>
    <p:sldId id="27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9" autoAdjust="0"/>
    <p:restoredTop sz="94660"/>
  </p:normalViewPr>
  <p:slideViewPr>
    <p:cSldViewPr snapToGrid="0">
      <p:cViewPr varScale="1">
        <p:scale>
          <a:sx n="65" d="100"/>
          <a:sy n="65" d="100"/>
        </p:scale>
        <p:origin x="8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9BB7FE22-940E-4AB0-BD6A-DB90C8CE474D}" type="datetimeFigureOut">
              <a:rPr lang="pt-PT" smtClean="0"/>
              <a:t>13/08/2024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2F191D8-91B4-4AF5-B931-CD65310AA755}" type="slidenum">
              <a:rPr lang="pt-PT" smtClean="0"/>
              <a:t>‹nº›</a:t>
            </a:fld>
            <a:endParaRPr lang="pt-PT"/>
          </a:p>
        </p:txBody>
      </p:sp>
    </p:spTree>
    <p:extLst>
      <p:ext uri="{BB962C8B-B14F-4D97-AF65-F5344CB8AC3E}">
        <p14:creationId xmlns:p14="http://schemas.microsoft.com/office/powerpoint/2010/main" val="345104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9BB7FE22-940E-4AB0-BD6A-DB90C8CE474D}" type="datetimeFigureOut">
              <a:rPr lang="pt-PT" smtClean="0"/>
              <a:t>13/08/2024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2F191D8-91B4-4AF5-B931-CD65310AA755}" type="slidenum">
              <a:rPr lang="pt-PT" smtClean="0"/>
              <a:t>‹nº›</a:t>
            </a:fld>
            <a:endParaRPr lang="pt-PT"/>
          </a:p>
        </p:txBody>
      </p:sp>
    </p:spTree>
    <p:extLst>
      <p:ext uri="{BB962C8B-B14F-4D97-AF65-F5344CB8AC3E}">
        <p14:creationId xmlns:p14="http://schemas.microsoft.com/office/powerpoint/2010/main" val="266965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9BB7FE22-940E-4AB0-BD6A-DB90C8CE474D}" type="datetimeFigureOut">
              <a:rPr lang="pt-PT" smtClean="0"/>
              <a:t>13/08/2024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2F191D8-91B4-4AF5-B931-CD65310AA755}" type="slidenum">
              <a:rPr lang="pt-PT" smtClean="0"/>
              <a:t>‹nº›</a:t>
            </a:fld>
            <a:endParaRPr lang="pt-P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0104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9BB7FE22-940E-4AB0-BD6A-DB90C8CE474D}" type="datetimeFigureOut">
              <a:rPr lang="pt-PT" smtClean="0"/>
              <a:t>13/08/2024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2F191D8-91B4-4AF5-B931-CD65310AA755}" type="slidenum">
              <a:rPr lang="pt-PT" smtClean="0"/>
              <a:t>‹nº›</a:t>
            </a:fld>
            <a:endParaRPr lang="pt-PT"/>
          </a:p>
        </p:txBody>
      </p:sp>
    </p:spTree>
    <p:extLst>
      <p:ext uri="{BB962C8B-B14F-4D97-AF65-F5344CB8AC3E}">
        <p14:creationId xmlns:p14="http://schemas.microsoft.com/office/powerpoint/2010/main" val="168095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9BB7FE22-940E-4AB0-BD6A-DB90C8CE474D}" type="datetimeFigureOut">
              <a:rPr lang="pt-PT" smtClean="0"/>
              <a:t>13/08/2024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2F191D8-91B4-4AF5-B931-CD65310AA755}" type="slidenum">
              <a:rPr lang="pt-PT" smtClean="0"/>
              <a:t>‹nº›</a:t>
            </a:fld>
            <a:endParaRPr lang="pt-P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4031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9BB7FE22-940E-4AB0-BD6A-DB90C8CE474D}" type="datetimeFigureOut">
              <a:rPr lang="pt-PT" smtClean="0"/>
              <a:t>13/08/2024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2F191D8-91B4-4AF5-B931-CD65310AA755}" type="slidenum">
              <a:rPr lang="pt-PT" smtClean="0"/>
              <a:t>‹nº›</a:t>
            </a:fld>
            <a:endParaRPr lang="pt-PT"/>
          </a:p>
        </p:txBody>
      </p:sp>
    </p:spTree>
    <p:extLst>
      <p:ext uri="{BB962C8B-B14F-4D97-AF65-F5344CB8AC3E}">
        <p14:creationId xmlns:p14="http://schemas.microsoft.com/office/powerpoint/2010/main" val="390693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9BB7FE22-940E-4AB0-BD6A-DB90C8CE474D}" type="datetimeFigureOut">
              <a:rPr lang="pt-PT" smtClean="0"/>
              <a:t>13/08/2024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2F191D8-91B4-4AF5-B931-CD65310AA755}" type="slidenum">
              <a:rPr lang="pt-PT" smtClean="0"/>
              <a:t>‹nº›</a:t>
            </a:fld>
            <a:endParaRPr lang="pt-PT"/>
          </a:p>
        </p:txBody>
      </p:sp>
    </p:spTree>
    <p:extLst>
      <p:ext uri="{BB962C8B-B14F-4D97-AF65-F5344CB8AC3E}">
        <p14:creationId xmlns:p14="http://schemas.microsoft.com/office/powerpoint/2010/main" val="393806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9BB7FE22-940E-4AB0-BD6A-DB90C8CE474D}" type="datetimeFigureOut">
              <a:rPr lang="pt-PT" smtClean="0"/>
              <a:t>13/08/2024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2F191D8-91B4-4AF5-B931-CD65310AA755}" type="slidenum">
              <a:rPr lang="pt-PT" smtClean="0"/>
              <a:t>‹nº›</a:t>
            </a:fld>
            <a:endParaRPr lang="pt-PT"/>
          </a:p>
        </p:txBody>
      </p:sp>
    </p:spTree>
    <p:extLst>
      <p:ext uri="{BB962C8B-B14F-4D97-AF65-F5344CB8AC3E}">
        <p14:creationId xmlns:p14="http://schemas.microsoft.com/office/powerpoint/2010/main" val="157525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9BB7FE22-940E-4AB0-BD6A-DB90C8CE474D}" type="datetimeFigureOut">
              <a:rPr lang="pt-PT" smtClean="0"/>
              <a:t>13/08/2024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2F191D8-91B4-4AF5-B931-CD65310AA755}" type="slidenum">
              <a:rPr lang="pt-PT" smtClean="0"/>
              <a:t>‹nº›</a:t>
            </a:fld>
            <a:endParaRPr lang="pt-PT"/>
          </a:p>
        </p:txBody>
      </p:sp>
    </p:spTree>
    <p:extLst>
      <p:ext uri="{BB962C8B-B14F-4D97-AF65-F5344CB8AC3E}">
        <p14:creationId xmlns:p14="http://schemas.microsoft.com/office/powerpoint/2010/main" val="240091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9BB7FE22-940E-4AB0-BD6A-DB90C8CE474D}" type="datetimeFigureOut">
              <a:rPr lang="pt-PT" smtClean="0"/>
              <a:t>13/08/2024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2F191D8-91B4-4AF5-B931-CD65310AA755}" type="slidenum">
              <a:rPr lang="pt-PT" smtClean="0"/>
              <a:t>‹nº›</a:t>
            </a:fld>
            <a:endParaRPr lang="pt-PT"/>
          </a:p>
        </p:txBody>
      </p:sp>
    </p:spTree>
    <p:extLst>
      <p:ext uri="{BB962C8B-B14F-4D97-AF65-F5344CB8AC3E}">
        <p14:creationId xmlns:p14="http://schemas.microsoft.com/office/powerpoint/2010/main" val="293597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9BB7FE22-940E-4AB0-BD6A-DB90C8CE474D}" type="datetimeFigureOut">
              <a:rPr lang="pt-PT" smtClean="0"/>
              <a:t>13/08/2024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2F191D8-91B4-4AF5-B931-CD65310AA755}" type="slidenum">
              <a:rPr lang="pt-PT" smtClean="0"/>
              <a:t>‹nº›</a:t>
            </a:fld>
            <a:endParaRPr lang="pt-PT"/>
          </a:p>
        </p:txBody>
      </p:sp>
    </p:spTree>
    <p:extLst>
      <p:ext uri="{BB962C8B-B14F-4D97-AF65-F5344CB8AC3E}">
        <p14:creationId xmlns:p14="http://schemas.microsoft.com/office/powerpoint/2010/main" val="184281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9BB7FE22-940E-4AB0-BD6A-DB90C8CE474D}" type="datetimeFigureOut">
              <a:rPr lang="pt-PT" smtClean="0"/>
              <a:t>13/08/2024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42F191D8-91B4-4AF5-B931-CD65310AA755}" type="slidenum">
              <a:rPr lang="pt-PT" smtClean="0"/>
              <a:t>‹nº›</a:t>
            </a:fld>
            <a:endParaRPr lang="pt-PT"/>
          </a:p>
        </p:txBody>
      </p:sp>
    </p:spTree>
    <p:extLst>
      <p:ext uri="{BB962C8B-B14F-4D97-AF65-F5344CB8AC3E}">
        <p14:creationId xmlns:p14="http://schemas.microsoft.com/office/powerpoint/2010/main" val="178299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9BB7FE22-940E-4AB0-BD6A-DB90C8CE474D}" type="datetimeFigureOut">
              <a:rPr lang="pt-PT" smtClean="0"/>
              <a:t>13/08/2024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42F191D8-91B4-4AF5-B931-CD65310AA755}" type="slidenum">
              <a:rPr lang="pt-PT" smtClean="0"/>
              <a:t>‹nº›</a:t>
            </a:fld>
            <a:endParaRPr lang="pt-PT"/>
          </a:p>
        </p:txBody>
      </p:sp>
    </p:spTree>
    <p:extLst>
      <p:ext uri="{BB962C8B-B14F-4D97-AF65-F5344CB8AC3E}">
        <p14:creationId xmlns:p14="http://schemas.microsoft.com/office/powerpoint/2010/main" val="37805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7FE22-940E-4AB0-BD6A-DB90C8CE474D}" type="datetimeFigureOut">
              <a:rPr lang="pt-PT" smtClean="0"/>
              <a:t>13/08/2024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42F191D8-91B4-4AF5-B931-CD65310AA755}" type="slidenum">
              <a:rPr lang="pt-PT" smtClean="0"/>
              <a:t>‹nº›</a:t>
            </a:fld>
            <a:endParaRPr lang="pt-PT"/>
          </a:p>
        </p:txBody>
      </p:sp>
    </p:spTree>
    <p:extLst>
      <p:ext uri="{BB962C8B-B14F-4D97-AF65-F5344CB8AC3E}">
        <p14:creationId xmlns:p14="http://schemas.microsoft.com/office/powerpoint/2010/main" val="156941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PT"/>
              <a:t>Clique para editar o estilo de título do Modelo Global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9BB7FE22-940E-4AB0-BD6A-DB90C8CE474D}" type="datetimeFigureOut">
              <a:rPr lang="pt-PT" smtClean="0"/>
              <a:t>13/08/2024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2F191D8-91B4-4AF5-B931-CD65310AA755}" type="slidenum">
              <a:rPr lang="pt-PT" smtClean="0"/>
              <a:t>‹nº›</a:t>
            </a:fld>
            <a:endParaRPr lang="pt-PT"/>
          </a:p>
        </p:txBody>
      </p:sp>
    </p:spTree>
    <p:extLst>
      <p:ext uri="{BB962C8B-B14F-4D97-AF65-F5344CB8AC3E}">
        <p14:creationId xmlns:p14="http://schemas.microsoft.com/office/powerpoint/2010/main" val="232574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2F191D8-91B4-4AF5-B931-CD65310AA755}" type="slidenum">
              <a:rPr lang="pt-PT" smtClean="0"/>
              <a:t>‹nº›</a:t>
            </a:fld>
            <a:endParaRPr lang="pt-PT"/>
          </a:p>
        </p:txBody>
      </p:sp>
      <p:sp>
        <p:nvSpPr>
          <p:cNvPr id="5" name="Date Placeholder 4"/>
          <p:cNvSpPr>
            <a:spLocks noGrp="1"/>
          </p:cNvSpPr>
          <p:nvPr>
            <p:ph type="dt" sz="half" idx="10"/>
          </p:nvPr>
        </p:nvSpPr>
        <p:spPr/>
        <p:txBody>
          <a:bodyPr/>
          <a:lstStyle/>
          <a:p>
            <a:fld id="{9BB7FE22-940E-4AB0-BD6A-DB90C8CE474D}" type="datetimeFigureOut">
              <a:rPr lang="pt-PT" smtClean="0"/>
              <a:t>13/08/2024</a:t>
            </a:fld>
            <a:endParaRPr lang="pt-PT"/>
          </a:p>
        </p:txBody>
      </p:sp>
    </p:spTree>
    <p:extLst>
      <p:ext uri="{BB962C8B-B14F-4D97-AF65-F5344CB8AC3E}">
        <p14:creationId xmlns:p14="http://schemas.microsoft.com/office/powerpoint/2010/main" val="1614427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B7FE22-940E-4AB0-BD6A-DB90C8CE474D}" type="datetimeFigureOut">
              <a:rPr lang="pt-PT" smtClean="0"/>
              <a:t>13/08/2024</a:t>
            </a:fld>
            <a:endParaRPr lang="pt-P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F191D8-91B4-4AF5-B931-CD65310AA755}" type="slidenum">
              <a:rPr lang="pt-PT" smtClean="0"/>
              <a:t>‹nº›</a:t>
            </a:fld>
            <a:endParaRPr lang="pt-PT"/>
          </a:p>
        </p:txBody>
      </p:sp>
    </p:spTree>
    <p:extLst>
      <p:ext uri="{BB962C8B-B14F-4D97-AF65-F5344CB8AC3E}">
        <p14:creationId xmlns:p14="http://schemas.microsoft.com/office/powerpoint/2010/main" val="101308705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62CF3-6A3C-7A18-BCF0-4A46C9D2D3E0}"/>
              </a:ext>
            </a:extLst>
          </p:cNvPr>
          <p:cNvSpPr>
            <a:spLocks noGrp="1"/>
          </p:cNvSpPr>
          <p:nvPr>
            <p:ph type="ctrTitle"/>
          </p:nvPr>
        </p:nvSpPr>
        <p:spPr>
          <a:xfrm>
            <a:off x="1029876" y="1093906"/>
            <a:ext cx="9144000" cy="1005201"/>
          </a:xfrm>
        </p:spPr>
        <p:txBody>
          <a:bodyPr/>
          <a:lstStyle/>
          <a:p>
            <a:pPr algn="ctr"/>
            <a:r>
              <a:rPr lang="pt-PT" dirty="0"/>
              <a:t>ORIENTATION</a:t>
            </a:r>
          </a:p>
        </p:txBody>
      </p:sp>
      <p:sp>
        <p:nvSpPr>
          <p:cNvPr id="3" name="Subtítulo 2">
            <a:extLst>
              <a:ext uri="{FF2B5EF4-FFF2-40B4-BE49-F238E27FC236}">
                <a16:creationId xmlns:a16="http://schemas.microsoft.com/office/drawing/2014/main" id="{A3ADF2E0-5BC6-82C7-61CC-6237ABE35995}"/>
              </a:ext>
            </a:extLst>
          </p:cNvPr>
          <p:cNvSpPr>
            <a:spLocks noGrp="1"/>
          </p:cNvSpPr>
          <p:nvPr>
            <p:ph type="subTitle" idx="1"/>
          </p:nvPr>
        </p:nvSpPr>
        <p:spPr>
          <a:xfrm>
            <a:off x="1524000" y="2127563"/>
            <a:ext cx="9144000" cy="2534971"/>
          </a:xfrm>
        </p:spPr>
        <p:txBody>
          <a:bodyPr>
            <a:normAutofit/>
          </a:bodyPr>
          <a:lstStyle/>
          <a:p>
            <a:pPr algn="ctr"/>
            <a:r>
              <a:rPr lang="pt-PT" dirty="0"/>
              <a:t> </a:t>
            </a:r>
            <a:r>
              <a:rPr lang="en-US" dirty="0">
                <a:solidFill>
                  <a:schemeClr val="tx1"/>
                </a:solidFill>
              </a:rPr>
              <a:t>GPS and MAPS are guidance tools and are used to guide us when we move around in space.</a:t>
            </a:r>
          </a:p>
          <a:p>
            <a:pPr algn="ctr"/>
            <a:endParaRPr lang="en-US" dirty="0">
              <a:solidFill>
                <a:schemeClr val="tx1"/>
              </a:solidFill>
            </a:endParaRPr>
          </a:p>
          <a:p>
            <a:pPr algn="ctr"/>
            <a:r>
              <a:rPr lang="en-US" dirty="0">
                <a:solidFill>
                  <a:schemeClr val="tx1"/>
                </a:solidFill>
              </a:rPr>
              <a:t>We can also guide ourselves with the help of STARS and PLANETS</a:t>
            </a:r>
            <a:r>
              <a:rPr lang="en-US" dirty="0"/>
              <a:t>.</a:t>
            </a:r>
            <a:endParaRPr lang="pt-PT" dirty="0"/>
          </a:p>
        </p:txBody>
      </p:sp>
      <p:pic>
        <p:nvPicPr>
          <p:cNvPr id="1026" name="Picture 2" descr="Cole??o de b?ssola plana azul">
            <a:extLst>
              <a:ext uri="{FF2B5EF4-FFF2-40B4-BE49-F238E27FC236}">
                <a16:creationId xmlns:a16="http://schemas.microsoft.com/office/drawing/2014/main" id="{57FF4353-C0F9-DC5B-1574-241B48DB8CAA}"/>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018935" y="454903"/>
            <a:ext cx="5160192" cy="51601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undo de viagem">
            <a:extLst>
              <a:ext uri="{FF2B5EF4-FFF2-40B4-BE49-F238E27FC236}">
                <a16:creationId xmlns:a16="http://schemas.microsoft.com/office/drawing/2014/main" id="{BF9CA489-EBE8-F300-A6A0-D4D93784DE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66" t="13018" r="13255" b="13092"/>
          <a:stretch/>
        </p:blipFill>
        <p:spPr bwMode="auto">
          <a:xfrm rot="19396109">
            <a:off x="502332" y="847091"/>
            <a:ext cx="1555401" cy="14988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pa GPS para rota Conexão de rede de destino Mapa de ruas de localização com ícones GPS Naviga">
            <a:extLst>
              <a:ext uri="{FF2B5EF4-FFF2-40B4-BE49-F238E27FC236}">
                <a16:creationId xmlns:a16="http://schemas.microsoft.com/office/drawing/2014/main" id="{B5576A70-F22A-F876-7816-F04B468D3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46" y="3823001"/>
            <a:ext cx="29813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ose-up da mão feminina segurando o mapa e a bússola de navegação">
            <a:extLst>
              <a:ext uri="{FF2B5EF4-FFF2-40B4-BE49-F238E27FC236}">
                <a16:creationId xmlns:a16="http://schemas.microsoft.com/office/drawing/2014/main" id="{32EE304E-5444-2BAC-E026-3CC53197A5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594" y="3823001"/>
            <a:ext cx="2872967" cy="1918371"/>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A77E88A3-CED7-6EBC-56FF-8310532E0105}"/>
              </a:ext>
            </a:extLst>
          </p:cNvPr>
          <p:cNvSpPr txBox="1"/>
          <p:nvPr/>
        </p:nvSpPr>
        <p:spPr>
          <a:xfrm>
            <a:off x="7590118" y="5517630"/>
            <a:ext cx="1118140" cy="246221"/>
          </a:xfrm>
          <a:prstGeom prst="rect">
            <a:avLst/>
          </a:prstGeom>
          <a:noFill/>
        </p:spPr>
        <p:txBody>
          <a:bodyPr wrap="square">
            <a:spAutoFit/>
          </a:bodyPr>
          <a:lstStyle/>
          <a:p>
            <a:pPr algn="ctr"/>
            <a:r>
              <a:rPr lang="pt-PT" sz="1000" dirty="0"/>
              <a:t>(</a:t>
            </a:r>
            <a:r>
              <a:rPr lang="pt-PT" sz="1000" dirty="0" err="1"/>
              <a:t>freepik</a:t>
            </a:r>
            <a:r>
              <a:rPr lang="pt-PT" sz="1000" dirty="0"/>
              <a:t>)</a:t>
            </a:r>
          </a:p>
        </p:txBody>
      </p:sp>
      <p:pic>
        <p:nvPicPr>
          <p:cNvPr id="2056" name="Picture 8" descr="Vetor de elemento solar realista em fundo cinza">
            <a:extLst>
              <a:ext uri="{FF2B5EF4-FFF2-40B4-BE49-F238E27FC236}">
                <a16:creationId xmlns:a16="http://schemas.microsoft.com/office/drawing/2014/main" id="{3194A1F0-05BF-1466-9A4A-32AC209245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3876" y="1048725"/>
            <a:ext cx="1766931" cy="176693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1936424287">
            <a:extLst>
              <a:ext uri="{FF2B5EF4-FFF2-40B4-BE49-F238E27FC236}">
                <a16:creationId xmlns:a16="http://schemas.microsoft.com/office/drawing/2014/main" id="{0703AE72-8AA8-B292-3C68-4B82B7A4E3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547" y="137282"/>
            <a:ext cx="990237" cy="68862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1228640194">
            <a:extLst>
              <a:ext uri="{FF2B5EF4-FFF2-40B4-BE49-F238E27FC236}">
                <a16:creationId xmlns:a16="http://schemas.microsoft.com/office/drawing/2014/main" id="{017D067B-DBB2-E7C6-A0AE-D443E0D637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1110" y="167275"/>
            <a:ext cx="3142343" cy="6586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2F6F852-672F-CDE9-20ED-CF0B91234B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6424" y="6199420"/>
            <a:ext cx="96218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7557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62CF3-6A3C-7A18-BCF0-4A46C9D2D3E0}"/>
              </a:ext>
            </a:extLst>
          </p:cNvPr>
          <p:cNvSpPr>
            <a:spLocks noGrp="1"/>
          </p:cNvSpPr>
          <p:nvPr>
            <p:ph type="ctrTitle"/>
          </p:nvPr>
        </p:nvSpPr>
        <p:spPr>
          <a:xfrm>
            <a:off x="579422" y="226070"/>
            <a:ext cx="4339628" cy="1005201"/>
          </a:xfrm>
        </p:spPr>
        <p:txBody>
          <a:bodyPr/>
          <a:lstStyle/>
          <a:p>
            <a:r>
              <a:rPr lang="pt-PT" dirty="0"/>
              <a:t>ORIENTATION</a:t>
            </a:r>
          </a:p>
        </p:txBody>
      </p:sp>
      <p:sp>
        <p:nvSpPr>
          <p:cNvPr id="3" name="Subtítulo 2">
            <a:extLst>
              <a:ext uri="{FF2B5EF4-FFF2-40B4-BE49-F238E27FC236}">
                <a16:creationId xmlns:a16="http://schemas.microsoft.com/office/drawing/2014/main" id="{A3ADF2E0-5BC6-82C7-61CC-6237ABE35995}"/>
              </a:ext>
            </a:extLst>
          </p:cNvPr>
          <p:cNvSpPr>
            <a:spLocks noGrp="1"/>
          </p:cNvSpPr>
          <p:nvPr>
            <p:ph type="subTitle" idx="1"/>
          </p:nvPr>
        </p:nvSpPr>
        <p:spPr>
          <a:xfrm>
            <a:off x="863569" y="2331955"/>
            <a:ext cx="5030709" cy="1275516"/>
          </a:xfrm>
        </p:spPr>
        <p:txBody>
          <a:bodyPr>
            <a:normAutofit/>
          </a:bodyPr>
          <a:lstStyle/>
          <a:p>
            <a:pPr algn="just"/>
            <a:r>
              <a:rPr lang="en-US" dirty="0"/>
              <a:t>The directions north, south and west are the cardinal points that allow us to identify our location anywhere on earth.</a:t>
            </a:r>
            <a:endParaRPr lang="pt-PT" dirty="0"/>
          </a:p>
        </p:txBody>
      </p:sp>
      <p:pic>
        <p:nvPicPr>
          <p:cNvPr id="1026" name="Picture 2" descr="Flat map compass background">
            <a:extLst>
              <a:ext uri="{FF2B5EF4-FFF2-40B4-BE49-F238E27FC236}">
                <a16:creationId xmlns:a16="http://schemas.microsoft.com/office/drawing/2014/main" id="{78C21CF8-3FE8-AB7B-C600-2A5C91EC6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065" y="465782"/>
            <a:ext cx="5147366" cy="5147366"/>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5E6B3CEF-7F35-236C-5DCA-92045E929D65}"/>
              </a:ext>
            </a:extLst>
          </p:cNvPr>
          <p:cNvSpPr txBox="1"/>
          <p:nvPr/>
        </p:nvSpPr>
        <p:spPr>
          <a:xfrm>
            <a:off x="6418906" y="2677326"/>
            <a:ext cx="616565" cy="584775"/>
          </a:xfrm>
          <a:prstGeom prst="rect">
            <a:avLst/>
          </a:prstGeom>
          <a:noFill/>
        </p:spPr>
        <p:txBody>
          <a:bodyPr wrap="square" rtlCol="0">
            <a:spAutoFit/>
          </a:bodyPr>
          <a:lstStyle/>
          <a:p>
            <a:r>
              <a:rPr lang="pt-PT" sz="3200" i="1" dirty="0">
                <a:solidFill>
                  <a:schemeClr val="bg2">
                    <a:lumMod val="25000"/>
                  </a:schemeClr>
                </a:solidFill>
              </a:rPr>
              <a:t>O/</a:t>
            </a:r>
          </a:p>
        </p:txBody>
      </p:sp>
      <p:pic>
        <p:nvPicPr>
          <p:cNvPr id="6" name="Picture 2">
            <a:extLst>
              <a:ext uri="{FF2B5EF4-FFF2-40B4-BE49-F238E27FC236}">
                <a16:creationId xmlns:a16="http://schemas.microsoft.com/office/drawing/2014/main" id="{9384C120-A912-F92D-5809-0B9303531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424" y="6199420"/>
            <a:ext cx="96218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27856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62CF3-6A3C-7A18-BCF0-4A46C9D2D3E0}"/>
              </a:ext>
            </a:extLst>
          </p:cNvPr>
          <p:cNvSpPr>
            <a:spLocks noGrp="1"/>
          </p:cNvSpPr>
          <p:nvPr>
            <p:ph type="ctrTitle"/>
          </p:nvPr>
        </p:nvSpPr>
        <p:spPr>
          <a:xfrm>
            <a:off x="425513" y="348403"/>
            <a:ext cx="4502590" cy="1005201"/>
          </a:xfrm>
        </p:spPr>
        <p:txBody>
          <a:bodyPr/>
          <a:lstStyle/>
          <a:p>
            <a:r>
              <a:rPr lang="pt-PT" b="1" u="sng" dirty="0"/>
              <a:t>GUIDANCE</a:t>
            </a:r>
          </a:p>
        </p:txBody>
      </p:sp>
      <p:sp>
        <p:nvSpPr>
          <p:cNvPr id="3" name="Subtítulo 2">
            <a:extLst>
              <a:ext uri="{FF2B5EF4-FFF2-40B4-BE49-F238E27FC236}">
                <a16:creationId xmlns:a16="http://schemas.microsoft.com/office/drawing/2014/main" id="{A3ADF2E0-5BC6-82C7-61CC-6237ABE35995}"/>
              </a:ext>
            </a:extLst>
          </p:cNvPr>
          <p:cNvSpPr>
            <a:spLocks noGrp="1"/>
          </p:cNvSpPr>
          <p:nvPr>
            <p:ph type="subTitle" idx="1"/>
          </p:nvPr>
        </p:nvSpPr>
        <p:spPr>
          <a:xfrm>
            <a:off x="425513" y="2601119"/>
            <a:ext cx="4704784" cy="1655762"/>
          </a:xfrm>
        </p:spPr>
        <p:txBody>
          <a:bodyPr>
            <a:normAutofit/>
          </a:bodyPr>
          <a:lstStyle/>
          <a:p>
            <a:r>
              <a:rPr lang="en-US" dirty="0"/>
              <a:t>In the northern hemisphere, the constant position of the earth's axis allows us to locate the </a:t>
            </a:r>
            <a:r>
              <a:rPr lang="en-US" b="1" dirty="0"/>
              <a:t>NORTHERN CARDINAL POINT.</a:t>
            </a:r>
            <a:endParaRPr lang="pt-PT" b="1" dirty="0"/>
          </a:p>
        </p:txBody>
      </p:sp>
      <p:pic>
        <p:nvPicPr>
          <p:cNvPr id="3074" name="Picture 2" descr="Polaris surpreendente no céu noturno estrelado profundo, espaço com estrelas">
            <a:extLst>
              <a:ext uri="{FF2B5EF4-FFF2-40B4-BE49-F238E27FC236}">
                <a16:creationId xmlns:a16="http://schemas.microsoft.com/office/drawing/2014/main" id="{4F6DFBB6-E5EC-02D4-4B43-89E723AD68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86" b="14035"/>
          <a:stretch/>
        </p:blipFill>
        <p:spPr bwMode="auto">
          <a:xfrm>
            <a:off x="5130297" y="1352063"/>
            <a:ext cx="5705166" cy="38760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B5868883-C91F-37DD-2931-5AB467F0F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424" y="6199420"/>
            <a:ext cx="96218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6302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62CF3-6A3C-7A18-BCF0-4A46C9D2D3E0}"/>
              </a:ext>
            </a:extLst>
          </p:cNvPr>
          <p:cNvSpPr>
            <a:spLocks noGrp="1"/>
          </p:cNvSpPr>
          <p:nvPr>
            <p:ph type="ctrTitle"/>
          </p:nvPr>
        </p:nvSpPr>
        <p:spPr>
          <a:xfrm>
            <a:off x="307817" y="357612"/>
            <a:ext cx="4656499" cy="651849"/>
          </a:xfrm>
        </p:spPr>
        <p:txBody>
          <a:bodyPr>
            <a:normAutofit fontScale="90000"/>
          </a:bodyPr>
          <a:lstStyle/>
          <a:p>
            <a:r>
              <a:rPr lang="pt-PT" b="1" dirty="0"/>
              <a:t>ORIENTATION</a:t>
            </a:r>
          </a:p>
        </p:txBody>
      </p:sp>
      <p:sp>
        <p:nvSpPr>
          <p:cNvPr id="3" name="Subtítulo 2">
            <a:extLst>
              <a:ext uri="{FF2B5EF4-FFF2-40B4-BE49-F238E27FC236}">
                <a16:creationId xmlns:a16="http://schemas.microsoft.com/office/drawing/2014/main" id="{A3ADF2E0-5BC6-82C7-61CC-6237ABE35995}"/>
              </a:ext>
            </a:extLst>
          </p:cNvPr>
          <p:cNvSpPr>
            <a:spLocks noGrp="1"/>
          </p:cNvSpPr>
          <p:nvPr>
            <p:ph type="subTitle" idx="1"/>
          </p:nvPr>
        </p:nvSpPr>
        <p:spPr>
          <a:xfrm>
            <a:off x="5736880" y="1813236"/>
            <a:ext cx="3982307" cy="2670274"/>
          </a:xfrm>
        </p:spPr>
        <p:txBody>
          <a:bodyPr>
            <a:normAutofit/>
          </a:bodyPr>
          <a:lstStyle/>
          <a:p>
            <a:pPr algn="just"/>
            <a:r>
              <a:rPr lang="en-US" dirty="0">
                <a:solidFill>
                  <a:schemeClr val="tx1"/>
                </a:solidFill>
              </a:rPr>
              <a:t>By observing the position of the </a:t>
            </a:r>
            <a:r>
              <a:rPr lang="en-US" b="1" dirty="0">
                <a:solidFill>
                  <a:schemeClr val="tx1"/>
                </a:solidFill>
              </a:rPr>
              <a:t>SUN</a:t>
            </a:r>
            <a:r>
              <a:rPr lang="en-US" dirty="0">
                <a:solidFill>
                  <a:schemeClr val="tx1"/>
                </a:solidFill>
              </a:rPr>
              <a:t> in the sky, we can guide ourselves.</a:t>
            </a:r>
          </a:p>
          <a:p>
            <a:pPr algn="just"/>
            <a:r>
              <a:rPr lang="en-US" dirty="0">
                <a:solidFill>
                  <a:schemeClr val="tx1"/>
                </a:solidFill>
              </a:rPr>
              <a:t>Its diurnal movement serves as a form of orientation, as the sun indicates different directions throughout the day. </a:t>
            </a:r>
          </a:p>
          <a:p>
            <a:pPr algn="just"/>
            <a:r>
              <a:rPr lang="en-US" b="1" dirty="0">
                <a:solidFill>
                  <a:schemeClr val="tx1"/>
                </a:solidFill>
              </a:rPr>
              <a:t>The sun rises in the east (E) and sets in the west (W).</a:t>
            </a:r>
            <a:endParaRPr lang="pt-PT" b="1" dirty="0">
              <a:solidFill>
                <a:schemeClr val="tx1"/>
              </a:solidFill>
            </a:endParaRPr>
          </a:p>
          <a:p>
            <a:endParaRPr lang="pt-PT" dirty="0"/>
          </a:p>
        </p:txBody>
      </p:sp>
      <p:sp>
        <p:nvSpPr>
          <p:cNvPr id="4" name="CaixaDeTexto 3">
            <a:extLst>
              <a:ext uri="{FF2B5EF4-FFF2-40B4-BE49-F238E27FC236}">
                <a16:creationId xmlns:a16="http://schemas.microsoft.com/office/drawing/2014/main" id="{DB810EBD-BB67-A0B1-7627-938BA9CC5679}"/>
              </a:ext>
            </a:extLst>
          </p:cNvPr>
          <p:cNvSpPr txBox="1"/>
          <p:nvPr/>
        </p:nvSpPr>
        <p:spPr>
          <a:xfrm>
            <a:off x="6186534" y="5666598"/>
            <a:ext cx="680983" cy="276999"/>
          </a:xfrm>
          <a:prstGeom prst="rect">
            <a:avLst/>
          </a:prstGeom>
          <a:noFill/>
        </p:spPr>
        <p:txBody>
          <a:bodyPr wrap="square" rtlCol="0">
            <a:spAutoFit/>
          </a:bodyPr>
          <a:lstStyle/>
          <a:p>
            <a:r>
              <a:rPr lang="pt-PT" sz="1200" dirty="0" err="1"/>
              <a:t>Freepik</a:t>
            </a:r>
            <a:endParaRPr lang="pt-PT" sz="1200" dirty="0"/>
          </a:p>
        </p:txBody>
      </p:sp>
      <p:pic>
        <p:nvPicPr>
          <p:cNvPr id="5" name="Picture 8" descr="Vetor de elemento solar realista em fundo cinza">
            <a:extLst>
              <a:ext uri="{FF2B5EF4-FFF2-40B4-BE49-F238E27FC236}">
                <a16:creationId xmlns:a16="http://schemas.microsoft.com/office/drawing/2014/main" id="{F5A3057A-7E37-F2FB-EFEF-65C98A5CB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44" y="1009461"/>
            <a:ext cx="4934136" cy="4934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16A9AB14-0DF4-D1DD-20C2-86100C31F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424" y="6199420"/>
            <a:ext cx="96218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363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266" y="4709"/>
            <a:ext cx="2086137" cy="14465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565" y="3880625"/>
            <a:ext cx="1356878" cy="7155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20" y="4016288"/>
            <a:ext cx="850367" cy="5252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113" y="3989229"/>
            <a:ext cx="1746290" cy="7476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381" y="4035526"/>
            <a:ext cx="1534554" cy="4525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9651" y="3880625"/>
            <a:ext cx="1231900" cy="9144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6364" y="4918173"/>
            <a:ext cx="2693577" cy="565099"/>
          </a:xfrm>
          <a:prstGeom prst="rect">
            <a:avLst/>
          </a:prstGeom>
        </p:spPr>
      </p:pic>
      <p:sp>
        <p:nvSpPr>
          <p:cNvPr id="12" name="TextBox 11"/>
          <p:cNvSpPr txBox="1"/>
          <p:nvPr/>
        </p:nvSpPr>
        <p:spPr>
          <a:xfrm>
            <a:off x="3311424" y="1451042"/>
            <a:ext cx="2632985" cy="553998"/>
          </a:xfrm>
          <a:prstGeom prst="rect">
            <a:avLst/>
          </a:prstGeom>
          <a:noFill/>
        </p:spPr>
        <p:txBody>
          <a:bodyPr wrap="square" rtlCol="0">
            <a:spAutoFit/>
          </a:bodyPr>
          <a:lstStyle/>
          <a:p>
            <a:r>
              <a:rPr lang="en-US" sz="1200" cap="small" dirty="0">
                <a:solidFill>
                  <a:schemeClr val="accent2">
                    <a:lumMod val="75000"/>
                  </a:schemeClr>
                </a:solidFill>
              </a:rPr>
              <a:t>2022-1-BG01-KA220-SCH-000085065</a:t>
            </a:r>
            <a:endParaRPr lang="en-GB" sz="1200" dirty="0">
              <a:solidFill>
                <a:schemeClr val="accent2">
                  <a:lumMod val="75000"/>
                </a:schemeClr>
              </a:solidFill>
            </a:endParaRPr>
          </a:p>
          <a:p>
            <a:r>
              <a:rPr lang="en-GB" dirty="0"/>
              <a:t> </a:t>
            </a:r>
          </a:p>
        </p:txBody>
      </p:sp>
      <p:sp>
        <p:nvSpPr>
          <p:cNvPr id="13" name="TextBox 12"/>
          <p:cNvSpPr txBox="1"/>
          <p:nvPr/>
        </p:nvSpPr>
        <p:spPr>
          <a:xfrm>
            <a:off x="2329281" y="1939826"/>
            <a:ext cx="6490253" cy="1812803"/>
          </a:xfrm>
          <a:prstGeom prst="rect">
            <a:avLst/>
          </a:prstGeom>
          <a:noFill/>
        </p:spPr>
        <p:txBody>
          <a:bodyPr wrap="square" rtlCol="0">
            <a:spAutoFit/>
          </a:bodyPr>
          <a:lstStyle/>
          <a:p>
            <a:r>
              <a:rPr lang="en-GB" dirty="0">
                <a:solidFill>
                  <a:schemeClr val="accent2">
                    <a:lumMod val="60000"/>
                    <a:lumOff val="40000"/>
                  </a:schemeClr>
                </a:solidFill>
              </a:rPr>
              <a:t>Subject: </a:t>
            </a:r>
            <a:r>
              <a:rPr lang="en-GB" b="1" dirty="0">
                <a:solidFill>
                  <a:srgbClr val="0070C0"/>
                </a:solidFill>
              </a:rPr>
              <a:t>Natural Science</a:t>
            </a:r>
          </a:p>
          <a:p>
            <a:r>
              <a:rPr lang="en-GB" dirty="0">
                <a:solidFill>
                  <a:schemeClr val="accent2">
                    <a:lumMod val="60000"/>
                    <a:lumOff val="40000"/>
                  </a:schemeClr>
                </a:solidFill>
              </a:rPr>
              <a:t>Age of students:</a:t>
            </a:r>
            <a:r>
              <a:rPr lang="en-GB" dirty="0"/>
              <a:t> </a:t>
            </a:r>
            <a:r>
              <a:rPr lang="en-GB" b="1" dirty="0">
                <a:solidFill>
                  <a:srgbClr val="0070C0"/>
                </a:solidFill>
              </a:rPr>
              <a:t>9 – 10  years old</a:t>
            </a:r>
          </a:p>
          <a:p>
            <a:r>
              <a:rPr lang="en-GB" dirty="0">
                <a:solidFill>
                  <a:schemeClr val="accent2">
                    <a:lumMod val="60000"/>
                    <a:lumOff val="40000"/>
                  </a:schemeClr>
                </a:solidFill>
              </a:rPr>
              <a:t>Topic:</a:t>
            </a:r>
            <a:r>
              <a:rPr lang="en-GB" dirty="0">
                <a:solidFill>
                  <a:srgbClr val="0070C0"/>
                </a:solidFill>
              </a:rPr>
              <a:t> </a:t>
            </a:r>
            <a:r>
              <a:rPr lang="en-US" b="1" dirty="0">
                <a:solidFill>
                  <a:srgbClr val="0070C0"/>
                </a:solidFill>
              </a:rPr>
              <a:t>Nature</a:t>
            </a:r>
          </a:p>
          <a:p>
            <a:pPr rtl="0">
              <a:spcBef>
                <a:spcPts val="0"/>
              </a:spcBef>
              <a:spcAft>
                <a:spcPts val="0"/>
              </a:spcAft>
            </a:pPr>
            <a:r>
              <a:rPr lang="en-GB" dirty="0">
                <a:solidFill>
                  <a:schemeClr val="accent2">
                    <a:lumMod val="60000"/>
                    <a:lumOff val="40000"/>
                  </a:schemeClr>
                </a:solidFill>
              </a:rPr>
              <a:t>Resource Title: </a:t>
            </a:r>
            <a:r>
              <a:rPr lang="pt-PT" b="1" dirty="0" err="1">
                <a:solidFill>
                  <a:schemeClr val="accent1"/>
                </a:solidFill>
              </a:rPr>
              <a:t>Orientation</a:t>
            </a:r>
            <a:r>
              <a:rPr lang="pt-PT" b="1" dirty="0">
                <a:solidFill>
                  <a:schemeClr val="accent5">
                    <a:lumMod val="75000"/>
                  </a:schemeClr>
                </a:solidFill>
              </a:rPr>
              <a:t>: t</a:t>
            </a:r>
            <a:r>
              <a:rPr lang="en-US" sz="1800" b="1" i="0" u="none" strike="noStrike" dirty="0">
                <a:solidFill>
                  <a:schemeClr val="accent5">
                    <a:lumMod val="75000"/>
                  </a:schemeClr>
                </a:solidFill>
                <a:effectLst/>
                <a:latin typeface="Calibri" panose="020F0502020204030204" pitchFamily="34" charset="0"/>
              </a:rPr>
              <a:t>he basics to find your way</a:t>
            </a:r>
            <a:endParaRPr lang="en-US" b="1" dirty="0">
              <a:solidFill>
                <a:schemeClr val="accent5">
                  <a:lumMod val="75000"/>
                </a:schemeClr>
              </a:solidFill>
            </a:endParaRPr>
          </a:p>
          <a:p>
            <a:r>
              <a:rPr lang="en-GB" b="1" dirty="0">
                <a:solidFill>
                  <a:schemeClr val="accent2">
                    <a:lumMod val="60000"/>
                    <a:lumOff val="40000"/>
                  </a:schemeClr>
                </a:solidFill>
              </a:rPr>
              <a:t>Credits:</a:t>
            </a:r>
            <a:r>
              <a:rPr lang="en-GB" b="1" dirty="0">
                <a:solidFill>
                  <a:srgbClr val="0070C0"/>
                </a:solidFill>
              </a:rPr>
              <a:t> AECE – Escola </a:t>
            </a:r>
            <a:r>
              <a:rPr lang="en-GB" b="1" dirty="0" err="1">
                <a:solidFill>
                  <a:srgbClr val="0070C0"/>
                </a:solidFill>
              </a:rPr>
              <a:t>Básica</a:t>
            </a:r>
            <a:r>
              <a:rPr lang="en-GB" b="1" dirty="0">
                <a:solidFill>
                  <a:srgbClr val="0070C0"/>
                </a:solidFill>
              </a:rPr>
              <a:t> da Zona Verde </a:t>
            </a:r>
          </a:p>
          <a:p>
            <a:endParaRPr lang="en-GB" dirty="0"/>
          </a:p>
        </p:txBody>
      </p:sp>
      <p:sp>
        <p:nvSpPr>
          <p:cNvPr id="14" name="TextBox 13"/>
          <p:cNvSpPr txBox="1"/>
          <p:nvPr/>
        </p:nvSpPr>
        <p:spPr>
          <a:xfrm>
            <a:off x="2992582" y="5766168"/>
            <a:ext cx="4562763" cy="261610"/>
          </a:xfrm>
          <a:prstGeom prst="rect">
            <a:avLst/>
          </a:prstGeom>
          <a:noFill/>
        </p:spPr>
        <p:txBody>
          <a:bodyPr wrap="square" rtlCol="0">
            <a:spAutoFit/>
          </a:bodyPr>
          <a:lstStyle/>
          <a:p>
            <a:pPr algn="ctr"/>
            <a:r>
              <a:rPr lang="en-GB" sz="1100" dirty="0"/>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algn="ctr"/>
            <a:r>
              <a:rPr lang="en-GB" sz="1100" dirty="0"/>
              <a:t>The European Commission’s support for this publication does not constitute an endorsement of the contents, which reflect the views only of the authors, and the Commission cannot be held responsible for any use which may be made of the information contained herein.</a:t>
            </a:r>
          </a:p>
        </p:txBody>
      </p:sp>
    </p:spTree>
    <p:extLst>
      <p:ext uri="{BB962C8B-B14F-4D97-AF65-F5344CB8AC3E}">
        <p14:creationId xmlns:p14="http://schemas.microsoft.com/office/powerpoint/2010/main" val="596058398"/>
      </p:ext>
    </p:extLst>
  </p:cSld>
  <p:clrMapOvr>
    <a:masterClrMapping/>
  </p:clrMapOvr>
</p:sld>
</file>

<file path=ppt/theme/theme1.xml><?xml version="1.0" encoding="utf-8"?>
<a:theme xmlns:a="http://schemas.openxmlformats.org/drawingml/2006/main" name="Faceta">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65</TotalTime>
  <Words>233</Words>
  <Application>Microsoft Office PowerPoint</Application>
  <PresentationFormat>Ecrã Panorâmico</PresentationFormat>
  <Paragraphs>24</Paragraphs>
  <Slides>5</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5</vt:i4>
      </vt:variant>
    </vt:vector>
  </HeadingPairs>
  <TitlesOfParts>
    <vt:vector size="10" baseType="lpstr">
      <vt:lpstr>Arial</vt:lpstr>
      <vt:lpstr>Calibri</vt:lpstr>
      <vt:lpstr>Trebuchet MS</vt:lpstr>
      <vt:lpstr>Wingdings 3</vt:lpstr>
      <vt:lpstr>Faceta</vt:lpstr>
      <vt:lpstr>ORIENTATION</vt:lpstr>
      <vt:lpstr>ORIENTATION</vt:lpstr>
      <vt:lpstr>GUIDANCE</vt:lpstr>
      <vt:lpstr>ORIENTATION</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ORIENTAÇÃO</dc:title>
  <dc:creator>Isabel Correia</dc:creator>
  <cp:lastModifiedBy>Paula Couto</cp:lastModifiedBy>
  <cp:revision>7</cp:revision>
  <dcterms:created xsi:type="dcterms:W3CDTF">2024-05-02T21:39:09Z</dcterms:created>
  <dcterms:modified xsi:type="dcterms:W3CDTF">2024-08-13T10:05:20Z</dcterms:modified>
</cp:coreProperties>
</file>